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0"/>
  </p:notesMasterIdLst>
  <p:handoutMasterIdLst>
    <p:handoutMasterId r:id="rId21"/>
  </p:handoutMasterIdLst>
  <p:sldIdLst>
    <p:sldId id="451" r:id="rId5"/>
    <p:sldId id="538" r:id="rId6"/>
    <p:sldId id="549" r:id="rId7"/>
    <p:sldId id="571" r:id="rId8"/>
    <p:sldId id="425" r:id="rId9"/>
    <p:sldId id="562" r:id="rId10"/>
    <p:sldId id="573" r:id="rId11"/>
    <p:sldId id="572" r:id="rId12"/>
    <p:sldId id="574" r:id="rId13"/>
    <p:sldId id="556" r:id="rId14"/>
    <p:sldId id="428" r:id="rId15"/>
    <p:sldId id="575" r:id="rId16"/>
    <p:sldId id="576" r:id="rId17"/>
    <p:sldId id="552" r:id="rId18"/>
    <p:sldId id="557"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 id="571"/>
          </p14:sldIdLst>
        </p14:section>
        <p14:section name="Section Opener options" id="{D3773CD4-779B-43AF-9FBD-7EF941CCFCD7}">
          <p14:sldIdLst>
            <p14:sldId id="425"/>
            <p14:sldId id="562"/>
            <p14:sldId id="573"/>
            <p14:sldId id="572"/>
            <p14:sldId id="574"/>
          </p14:sldIdLst>
        </p14:section>
        <p14:section name="Content slides" id="{0C749B40-D26C-4827-815A-EF0EDBB1F1D9}">
          <p14:sldIdLst>
            <p14:sldId id="556"/>
            <p14:sldId id="428"/>
            <p14:sldId id="575"/>
            <p14:sldId id="576"/>
          </p14:sldIdLst>
        </p14:section>
        <p14:section name="Content &amp; Image" id="{41083D9C-0E78-4712-A4D2-672A810DDB9A}">
          <p14:sldIdLst>
            <p14:sldId id="552"/>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E6E7E7"/>
    <a:srgbClr val="C7FF17"/>
    <a:srgbClr val="2B0A3D"/>
    <a:srgbClr val="0070AD"/>
    <a:srgbClr val="12ABDB"/>
    <a:srgbClr val="300B48"/>
    <a:srgbClr val="D9D9D9"/>
    <a:srgbClr val="95E6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53" autoAdjust="0"/>
    <p:restoredTop sz="96215" autoAdjust="0"/>
  </p:normalViewPr>
  <p:slideViewPr>
    <p:cSldViewPr>
      <p:cViewPr>
        <p:scale>
          <a:sx n="71" d="100"/>
          <a:sy n="71" d="100"/>
        </p:scale>
        <p:origin x="54" y="90"/>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3350198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361680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738813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34300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253688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3888931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1524000"/>
            <a:ext cx="6221412" cy="2332359"/>
          </a:xfrm>
          <a:ln>
            <a:solidFill>
              <a:schemeClr val="bg1"/>
            </a:solidFill>
          </a:ln>
        </p:spPr>
        <p:style>
          <a:lnRef idx="2">
            <a:schemeClr val="accent2"/>
          </a:lnRef>
          <a:fillRef idx="1">
            <a:schemeClr val="lt1"/>
          </a:fillRef>
          <a:effectRef idx="0">
            <a:schemeClr val="accent2"/>
          </a:effectRef>
          <a:fontRef idx="minor">
            <a:schemeClr val="dk1"/>
          </a:fontRef>
        </p:style>
        <p:txBody>
          <a:bodyPr/>
          <a:lstStyle/>
          <a:p>
            <a:r>
              <a:rPr lang="en-US" sz="2400" b="1" dirty="0" smtClean="0"/>
              <a:t>	</a:t>
            </a:r>
            <a:r>
              <a:rPr lang="en-US" sz="2400" b="1" dirty="0" smtClean="0">
                <a:latin typeface="Comic Sans MS" panose="030F0702030302020204" pitchFamily="66" charset="0"/>
                <a:cs typeface="Arial" panose="020B0604020202020204" pitchFamily="34" charset="0"/>
              </a:rPr>
              <a:t>Deepanshu Joshi</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a:t>
            </a:r>
            <a:r>
              <a:rPr lang="en-US" sz="2400" b="1" dirty="0" smtClean="0">
                <a:latin typeface="Comic Sans MS" panose="030F0702030302020204" pitchFamily="66" charset="0"/>
                <a:cs typeface="Arial" panose="020B0604020202020204" pitchFamily="34" charset="0"/>
              </a:rPr>
              <a:t>Shivani Katolkar</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Vignesh R</a:t>
            </a:r>
            <a:br>
              <a:rPr lang="en-US" sz="2400" b="1" dirty="0" smtClean="0">
                <a:latin typeface="Comic Sans MS" panose="030F0702030302020204" pitchFamily="66" charset="0"/>
                <a:cs typeface="Arial" panose="020B0604020202020204" pitchFamily="34" charset="0"/>
              </a:rPr>
            </a:br>
            <a:r>
              <a:rPr lang="en-US" sz="2400" b="1" dirty="0" smtClean="0">
                <a:latin typeface="Comic Sans MS" panose="030F0702030302020204" pitchFamily="66" charset="0"/>
                <a:cs typeface="Arial" panose="020B0604020202020204" pitchFamily="34" charset="0"/>
              </a:rPr>
              <a:t>	Kavya S V</a:t>
            </a:r>
            <a:r>
              <a:rPr lang="en-US" sz="2400" b="1" dirty="0" smtClean="0">
                <a:latin typeface="Arial" panose="020B0604020202020204" pitchFamily="34" charset="0"/>
                <a:cs typeface="Arial" panose="020B0604020202020204" pitchFamily="34" charset="0"/>
              </a:rPr>
              <a:t/>
            </a:r>
            <a:br>
              <a:rPr lang="en-US" sz="2400" b="1" dirty="0" smtClean="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14" name="Subtitle 4"/>
          <p:cNvSpPr>
            <a:spLocks noGrp="1"/>
          </p:cNvSpPr>
          <p:nvPr>
            <p:ph type="subTitle" idx="1"/>
          </p:nvPr>
        </p:nvSpPr>
        <p:spPr/>
        <p:txBody>
          <a:bodyPr/>
          <a:lstStyle/>
          <a:p>
            <a:pPr lvl="0"/>
            <a:r>
              <a:rPr lang="en-US" dirty="0" smtClean="0"/>
              <a:t>	</a:t>
            </a:r>
          </a:p>
          <a:p>
            <a:pPr lvl="0"/>
            <a:r>
              <a:rPr lang="en-US" sz="2000" dirty="0">
                <a:latin typeface="Comic Sans MS" panose="030F0702030302020204" pitchFamily="66" charset="0"/>
              </a:rPr>
              <a:t>	</a:t>
            </a:r>
            <a:r>
              <a:rPr lang="en-US" sz="2000" dirty="0" smtClean="0">
                <a:latin typeface="Comic Sans MS" panose="030F0702030302020204" pitchFamily="66" charset="0"/>
              </a:rPr>
              <a:t>Training </a:t>
            </a:r>
            <a:r>
              <a:rPr lang="en-US" sz="2000" dirty="0">
                <a:latin typeface="Comic Sans MS" panose="030F0702030302020204" pitchFamily="66" charset="0"/>
              </a:rPr>
              <a:t>Room 4</a:t>
            </a:r>
          </a:p>
          <a:p>
            <a:pPr lvl="0"/>
            <a:r>
              <a:rPr lang="en-US" sz="2000" dirty="0" smtClean="0">
                <a:latin typeface="Comic Sans MS" panose="030F0702030302020204" pitchFamily="66" charset="0"/>
              </a:rPr>
              <a:t>	Capgemini </a:t>
            </a:r>
            <a:r>
              <a:rPr lang="en-US" sz="2000" dirty="0">
                <a:latin typeface="Comic Sans MS" panose="030F0702030302020204" pitchFamily="66" charset="0"/>
              </a:rPr>
              <a:t>MIPL</a:t>
            </a:r>
          </a:p>
          <a:p>
            <a:pPr lvl="0"/>
            <a:r>
              <a:rPr lang="en-US" sz="2000" dirty="0" smtClean="0">
                <a:latin typeface="Comic Sans MS" panose="030F0702030302020204" pitchFamily="66" charset="0"/>
              </a:rPr>
              <a:t>	Chennai</a:t>
            </a:r>
            <a:endParaRPr lang="en-US" sz="2000" dirty="0">
              <a:latin typeface="Comic Sans MS" panose="030F0702030302020204" pitchFamily="66" charset="0"/>
            </a:endParaRPr>
          </a:p>
          <a:p>
            <a:pPr lvl="0"/>
            <a:endParaRPr lang="en-US" dirty="0" smtClean="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
        <p:nvSpPr>
          <p:cNvPr id="2" name="Rounded Rectangle 1"/>
          <p:cNvSpPr/>
          <p:nvPr/>
        </p:nvSpPr>
        <p:spPr>
          <a:xfrm>
            <a:off x="412470" y="990600"/>
            <a:ext cx="4751908" cy="4114800"/>
          </a:xfrm>
          <a:prstGeom prst="roundRect">
            <a:avLst/>
          </a:prstGeom>
          <a:solidFill>
            <a:srgbClr val="FF30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latin typeface="Comic Sans MS" panose="030F0702030302020204" pitchFamily="66" charset="0"/>
              </a:rPr>
              <a:t>Tables Used</a:t>
            </a:r>
          </a:p>
          <a:p>
            <a:pPr algn="ctr"/>
            <a:endParaRPr lang="en-US" sz="1400" dirty="0" smtClean="0">
              <a:latin typeface="Comic Sans MS" panose="030F0702030302020204" pitchFamily="66" charset="0"/>
            </a:endParaRPr>
          </a:p>
          <a:p>
            <a:pPr marL="342900" indent="-342900">
              <a:buFont typeface="+mj-lt"/>
              <a:buAutoNum type="arabicPeriod"/>
            </a:pPr>
            <a:r>
              <a:rPr lang="en-US" sz="2000" b="1" dirty="0" smtClean="0">
                <a:latin typeface="Comic Sans MS" panose="030F0702030302020204" pitchFamily="66" charset="0"/>
              </a:rPr>
              <a:t>Customer</a:t>
            </a:r>
          </a:p>
          <a:p>
            <a:pPr marL="342900" indent="-342900">
              <a:buFont typeface="+mj-lt"/>
              <a:buAutoNum type="arabicPeriod"/>
            </a:pPr>
            <a:r>
              <a:rPr lang="en-US" sz="2000" b="1" dirty="0" smtClean="0">
                <a:latin typeface="Comic Sans MS" panose="030F0702030302020204" pitchFamily="66" charset="0"/>
              </a:rPr>
              <a:t>Merchant</a:t>
            </a:r>
          </a:p>
          <a:p>
            <a:pPr marL="342900" indent="-342900">
              <a:buFont typeface="+mj-lt"/>
              <a:buAutoNum type="arabicPeriod"/>
            </a:pPr>
            <a:r>
              <a:rPr lang="en-US" sz="2000" b="1" dirty="0" smtClean="0">
                <a:latin typeface="Comic Sans MS" panose="030F0702030302020204" pitchFamily="66" charset="0"/>
              </a:rPr>
              <a:t>Admin</a:t>
            </a:r>
          </a:p>
          <a:p>
            <a:pPr marL="342900" indent="-342900">
              <a:buFont typeface="+mj-lt"/>
              <a:buAutoNum type="arabicPeriod"/>
            </a:pPr>
            <a:r>
              <a:rPr lang="en-US" sz="2000" b="1" dirty="0" smtClean="0">
                <a:latin typeface="Comic Sans MS" panose="030F0702030302020204" pitchFamily="66" charset="0"/>
              </a:rPr>
              <a:t>Address</a:t>
            </a:r>
          </a:p>
          <a:p>
            <a:pPr marL="342900" indent="-342900">
              <a:buFont typeface="+mj-lt"/>
              <a:buAutoNum type="arabicPeriod"/>
            </a:pPr>
            <a:r>
              <a:rPr lang="en-US" sz="2000" b="1" dirty="0" smtClean="0">
                <a:latin typeface="Comic Sans MS" panose="030F0702030302020204" pitchFamily="66" charset="0"/>
              </a:rPr>
              <a:t>Inventory</a:t>
            </a:r>
          </a:p>
          <a:p>
            <a:pPr marL="342900" indent="-342900">
              <a:buFont typeface="+mj-lt"/>
              <a:buAutoNum type="arabicPeriod"/>
            </a:pPr>
            <a:r>
              <a:rPr lang="en-US" sz="2000" b="1" dirty="0" smtClean="0">
                <a:latin typeface="Comic Sans MS" panose="030F0702030302020204" pitchFamily="66" charset="0"/>
              </a:rPr>
              <a:t>Product</a:t>
            </a:r>
          </a:p>
          <a:p>
            <a:pPr marL="342900" indent="-342900">
              <a:buFont typeface="+mj-lt"/>
              <a:buAutoNum type="arabicPeriod"/>
            </a:pPr>
            <a:r>
              <a:rPr lang="en-US" sz="2000" b="1" dirty="0" smtClean="0">
                <a:latin typeface="Comic Sans MS" panose="030F0702030302020204" pitchFamily="66" charset="0"/>
              </a:rPr>
              <a:t>Order</a:t>
            </a:r>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AD3FAA8-650A-4E1B-B561-D86BE9AFB0F0}"/>
              </a:ext>
            </a:extLst>
          </p:cNvPr>
          <p:cNvSpPr>
            <a:spLocks noGrp="1"/>
          </p:cNvSpPr>
          <p:nvPr>
            <p:ph type="title"/>
          </p:nvPr>
        </p:nvSpPr>
        <p:spPr>
          <a:xfrm>
            <a:off x="407988" y="404813"/>
            <a:ext cx="11250612" cy="1128814"/>
          </a:xfrm>
        </p:spPr>
        <p:txBody>
          <a:bodyPr>
            <a:noAutofit/>
          </a:bodyPr>
          <a:lstStyle/>
          <a:p>
            <a:r>
              <a:rPr lang="pt-PT" sz="4400" b="1" dirty="0" smtClean="0">
                <a:latin typeface="Comic Sans MS" panose="030F0702030302020204" pitchFamily="66" charset="0"/>
              </a:rPr>
              <a:t>Tables :</a:t>
            </a:r>
            <a:br>
              <a:rPr lang="pt-PT" sz="4400" b="1" dirty="0" smtClean="0">
                <a:latin typeface="Comic Sans MS" panose="030F0702030302020204" pitchFamily="66" charset="0"/>
              </a:rPr>
            </a:br>
            <a:endParaRPr lang="pt-PT" sz="4400" b="1" dirty="0">
              <a:latin typeface="Comic Sans MS" panose="030F0702030302020204" pitchFamily="66" charset="0"/>
            </a:endParaRPr>
          </a:p>
        </p:txBody>
      </p:sp>
      <p:sp>
        <p:nvSpPr>
          <p:cNvPr id="12" name="Rounded Rectangle 11"/>
          <p:cNvSpPr/>
          <p:nvPr/>
        </p:nvSpPr>
        <p:spPr>
          <a:xfrm>
            <a:off x="6781800" y="404813"/>
            <a:ext cx="4572000" cy="1128814"/>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Customer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600550205"/>
              </p:ext>
            </p:extLst>
          </p:nvPr>
        </p:nvGraphicFramePr>
        <p:xfrm>
          <a:off x="533400" y="1828801"/>
          <a:ext cx="10972800" cy="4074949"/>
        </p:xfrm>
        <a:graphic>
          <a:graphicData uri="http://schemas.openxmlformats.org/drawingml/2006/table">
            <a:tbl>
              <a:tblPr firstRow="1" bandRow="1">
                <a:tableStyleId>{5C22544A-7EE6-4342-B048-85BDC9FD1C3A}</a:tableStyleId>
              </a:tblPr>
              <a:tblGrid>
                <a:gridCol w="2526112"/>
                <a:gridCol w="1969688"/>
                <a:gridCol w="2438400"/>
                <a:gridCol w="4038600"/>
              </a:tblGrid>
              <a:tr h="417350">
                <a:tc>
                  <a:txBody>
                    <a:bodyPr/>
                    <a:lstStyle/>
                    <a:p>
                      <a:pPr algn="ctr"/>
                      <a:r>
                        <a:rPr lang="en-US" dirty="0" smtClean="0">
                          <a:latin typeface="Comic Sans MS" panose="030F0702030302020204" pitchFamily="66" charset="0"/>
                        </a:rPr>
                        <a:t>Column Name</a:t>
                      </a:r>
                      <a:endParaRPr lang="en-US" dirty="0">
                        <a:latin typeface="Comic Sans MS" panose="030F0702030302020204" pitchFamily="66" charset="0"/>
                      </a:endParaRPr>
                    </a:p>
                  </a:txBody>
                  <a:tcPr/>
                </a:tc>
                <a:tc>
                  <a:txBody>
                    <a:bodyPr/>
                    <a:lstStyle/>
                    <a:p>
                      <a:pPr algn="ctr"/>
                      <a:r>
                        <a:rPr lang="en-US" dirty="0" smtClean="0">
                          <a:latin typeface="Comic Sans MS" panose="030F0702030302020204" pitchFamily="66" charset="0"/>
                        </a:rPr>
                        <a:t>Data type</a:t>
                      </a:r>
                      <a:endParaRPr lang="en-US"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Comic Sans MS" panose="030F0702030302020204" pitchFamily="66" charset="0"/>
                        </a:rPr>
                        <a:t>Constraint </a:t>
                      </a:r>
                    </a:p>
                  </a:txBody>
                  <a:tcPr/>
                </a:tc>
                <a:tc>
                  <a:txBody>
                    <a:bodyPr/>
                    <a:lstStyle/>
                    <a:p>
                      <a:pPr algn="ctr"/>
                      <a:r>
                        <a:rPr lang="en-US" dirty="0" smtClean="0">
                          <a:latin typeface="Comic Sans MS" panose="030F0702030302020204" pitchFamily="66" charset="0"/>
                        </a:rPr>
                        <a:t>Description</a:t>
                      </a:r>
                      <a:endParaRPr lang="en-US" dirty="0">
                        <a:latin typeface="Comic Sans MS" panose="030F0702030302020204" pitchFamily="66" charset="0"/>
                      </a:endParaRPr>
                    </a:p>
                  </a:txBody>
                  <a:tcPr/>
                </a:tc>
              </a:tr>
              <a:tr h="508898">
                <a:tc>
                  <a:txBody>
                    <a:bodyPr/>
                    <a:lstStyle/>
                    <a:p>
                      <a:pPr algn="ctr"/>
                      <a:r>
                        <a:rPr lang="en-US" b="0" dirty="0" smtClean="0">
                          <a:latin typeface="Comic Sans MS" panose="030F0702030302020204" pitchFamily="66" charset="0"/>
                        </a:rPr>
                        <a:t>customerId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Primary</a:t>
                      </a:r>
                      <a:r>
                        <a:rPr lang="en-US" b="0" baseline="0" dirty="0" smtClean="0">
                          <a:latin typeface="Comic Sans MS" panose="030F0702030302020204" pitchFamily="66" charset="0"/>
                        </a:rPr>
                        <a:t> key </a:t>
                      </a:r>
                    </a:p>
                    <a:p>
                      <a:pPr algn="ctr"/>
                      <a:r>
                        <a:rPr lang="en-US" b="0" baseline="0" dirty="0" smtClean="0">
                          <a:latin typeface="Comic Sans MS" panose="030F0702030302020204" pitchFamily="66" charset="0"/>
                        </a:rPr>
                        <a:t>Auto Generated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Used for</a:t>
                      </a:r>
                      <a:r>
                        <a:rPr lang="en-US" b="0" baseline="0" dirty="0" smtClean="0">
                          <a:latin typeface="Comic Sans MS" panose="030F0702030302020204" pitchFamily="66" charset="0"/>
                        </a:rPr>
                        <a:t> unique identification</a:t>
                      </a: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customerName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 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phoneNumber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int</a:t>
                      </a:r>
                      <a:r>
                        <a:rPr lang="en-US" b="0" baseline="0" dirty="0" smtClean="0">
                          <a:latin typeface="Comic Sans MS" panose="030F0702030302020204" pitchFamily="66" charset="0"/>
                        </a:rPr>
                        <a:t> </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emailId</a:t>
                      </a: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unique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Will</a:t>
                      </a:r>
                      <a:r>
                        <a:rPr lang="en-US" b="0" baseline="0" dirty="0" smtClean="0">
                          <a:latin typeface="Comic Sans MS" panose="030F0702030302020204" pitchFamily="66" charset="0"/>
                        </a:rPr>
                        <a:t> be Used for user Login </a:t>
                      </a:r>
                      <a:endParaRPr lang="en-US" b="0" dirty="0" smtClean="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Dob</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Date</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Password</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Authentication</a:t>
                      </a:r>
                      <a:r>
                        <a:rPr lang="en-US" b="0" baseline="0" dirty="0" smtClean="0">
                          <a:latin typeface="Comic Sans MS" panose="030F0702030302020204" pitchFamily="66" charset="0"/>
                        </a:rPr>
                        <a:t> purposes</a:t>
                      </a:r>
                      <a:endParaRPr lang="en-US" b="0" dirty="0" smtClean="0">
                        <a:latin typeface="Comic Sans MS" panose="030F0702030302020204" pitchFamily="66" charset="0"/>
                      </a:endParaRPr>
                    </a:p>
                  </a:txBody>
                  <a:tcPr/>
                </a:tc>
              </a:tr>
              <a:tr h="513419">
                <a:tc>
                  <a:txBody>
                    <a:bodyPr/>
                    <a:lstStyle/>
                    <a:p>
                      <a:pPr algn="ctr"/>
                      <a:r>
                        <a:rPr lang="en-US" b="0" dirty="0" smtClean="0">
                          <a:latin typeface="Comic Sans MS" panose="030F0702030302020204" pitchFamily="66" charset="0"/>
                        </a:rPr>
                        <a:t>Address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Foreign</a:t>
                      </a:r>
                      <a:r>
                        <a:rPr lang="en-US" b="0" baseline="0" dirty="0" smtClean="0">
                          <a:latin typeface="Comic Sans MS" panose="030F0702030302020204" pitchFamily="66" charset="0"/>
                        </a:rPr>
                        <a:t> Key</a:t>
                      </a:r>
                      <a:endParaRPr lang="en-US" b="0" dirty="0">
                        <a:latin typeface="Comic Sans MS" panose="030F0702030302020204" pitchFamily="66" charset="0"/>
                      </a:endParaRPr>
                    </a:p>
                  </a:txBody>
                  <a:tcPr/>
                </a:tc>
                <a:tc>
                  <a:txBody>
                    <a:bodyPr/>
                    <a:lstStyle/>
                    <a:p>
                      <a:pPr algn="ctr"/>
                      <a:endParaRPr lang="en-US" b="0" dirty="0">
                        <a:latin typeface="Comic Sans MS" panose="030F0702030302020204" pitchFamily="66" charset="0"/>
                      </a:endParaRPr>
                    </a:p>
                  </a:txBody>
                  <a:tcPr/>
                </a:tc>
              </a:tr>
              <a:tr h="417350">
                <a:tc>
                  <a:txBody>
                    <a:bodyPr/>
                    <a:lstStyle/>
                    <a:p>
                      <a:pPr algn="ctr"/>
                      <a:r>
                        <a:rPr lang="en-US" b="0" dirty="0" smtClean="0">
                          <a:latin typeface="Comic Sans MS" panose="030F0702030302020204" pitchFamily="66" charset="0"/>
                        </a:rPr>
                        <a:t>Status</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Varchar</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NotNull</a:t>
                      </a:r>
                      <a:endParaRPr lang="en-US" b="0" dirty="0">
                        <a:latin typeface="Comic Sans MS" panose="030F0702030302020204" pitchFamily="66" charset="0"/>
                      </a:endParaRPr>
                    </a:p>
                  </a:txBody>
                  <a:tcPr/>
                </a:tc>
                <a:tc>
                  <a:txBody>
                    <a:bodyPr/>
                    <a:lstStyle/>
                    <a:p>
                      <a:pPr algn="ctr"/>
                      <a:r>
                        <a:rPr lang="en-US" b="0" dirty="0" smtClean="0">
                          <a:latin typeface="Comic Sans MS" panose="030F0702030302020204" pitchFamily="66" charset="0"/>
                        </a:rPr>
                        <a:t>To let know if</a:t>
                      </a:r>
                      <a:r>
                        <a:rPr lang="en-US" b="0" baseline="0" dirty="0" smtClean="0">
                          <a:latin typeface="Comic Sans MS" panose="030F0702030302020204" pitchFamily="66" charset="0"/>
                        </a:rPr>
                        <a:t> user is active or not</a:t>
                      </a:r>
                      <a:endParaRPr lang="en-US" b="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781800" y="138955"/>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Merchant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112843278"/>
              </p:ext>
            </p:extLst>
          </p:nvPr>
        </p:nvGraphicFramePr>
        <p:xfrm>
          <a:off x="609600" y="1295399"/>
          <a:ext cx="11048999" cy="5153078"/>
        </p:xfrm>
        <a:graphic>
          <a:graphicData uri="http://schemas.openxmlformats.org/drawingml/2006/table">
            <a:tbl>
              <a:tblPr firstRow="1" bandRow="1">
                <a:tableStyleId>{5C22544A-7EE6-4342-B048-85BDC9FD1C3A}</a:tableStyleId>
              </a:tblPr>
              <a:tblGrid>
                <a:gridCol w="3632630"/>
                <a:gridCol w="1600208"/>
                <a:gridCol w="2183531"/>
                <a:gridCol w="3632630"/>
              </a:tblGrid>
              <a:tr h="474008">
                <a:tc>
                  <a:txBody>
                    <a:bodyPr/>
                    <a:lstStyle/>
                    <a:p>
                      <a:pPr algn="ctr"/>
                      <a:r>
                        <a:rPr lang="en-US" sz="1400" dirty="0" smtClean="0">
                          <a:latin typeface="Comic Sans MS" panose="030F0702030302020204" pitchFamily="66" charset="0"/>
                        </a:rPr>
                        <a:t>Column 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Data type</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Constraint </a:t>
                      </a:r>
                    </a:p>
                  </a:txBody>
                  <a:tcPr/>
                </a:tc>
                <a:tc>
                  <a:txBody>
                    <a:bodyPr/>
                    <a:lstStyle/>
                    <a:p>
                      <a:pPr algn="ctr"/>
                      <a:r>
                        <a:rPr lang="en-US" sz="1400" dirty="0" smtClean="0">
                          <a:latin typeface="Comic Sans MS" panose="030F0702030302020204" pitchFamily="66" charset="0"/>
                        </a:rPr>
                        <a:t>Description</a:t>
                      </a:r>
                      <a:endParaRPr lang="en-US" sz="1400" dirty="0">
                        <a:latin typeface="Comic Sans MS" panose="030F0702030302020204" pitchFamily="66" charset="0"/>
                      </a:endParaRPr>
                    </a:p>
                  </a:txBody>
                  <a:tcPr/>
                </a:tc>
              </a:tr>
              <a:tr h="510599">
                <a:tc>
                  <a:txBody>
                    <a:bodyPr/>
                    <a:lstStyle/>
                    <a:p>
                      <a:pPr algn="ctr"/>
                      <a:r>
                        <a:rPr lang="en-US" sz="1400" dirty="0" smtClean="0">
                          <a:latin typeface="Comic Sans MS" panose="030F0702030302020204" pitchFamily="66" charset="0"/>
                        </a:rPr>
                        <a:t>merchantId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Primary</a:t>
                      </a:r>
                      <a:r>
                        <a:rPr lang="en-US" sz="1400" baseline="0" dirty="0" smtClean="0">
                          <a:latin typeface="Comic Sans MS" panose="030F0702030302020204" pitchFamily="66" charset="0"/>
                        </a:rPr>
                        <a:t> key </a:t>
                      </a:r>
                    </a:p>
                    <a:p>
                      <a:pPr algn="ctr"/>
                      <a:r>
                        <a:rPr lang="en-US" sz="1400" baseline="0" dirty="0" smtClean="0">
                          <a:latin typeface="Comic Sans MS" panose="030F0702030302020204" pitchFamily="66" charset="0"/>
                        </a:rPr>
                        <a:t>Auto Generated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Used for</a:t>
                      </a:r>
                      <a:r>
                        <a:rPr lang="en-US" sz="1400" baseline="0" dirty="0" smtClean="0">
                          <a:latin typeface="Comic Sans MS" panose="030F0702030302020204" pitchFamily="66" charset="0"/>
                        </a:rPr>
                        <a:t> unique identification</a:t>
                      </a:r>
                      <a:endParaRPr lang="en-US" sz="1400" dirty="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merchantName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 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06293">
                <a:tc>
                  <a:txBody>
                    <a:bodyPr/>
                    <a:lstStyle/>
                    <a:p>
                      <a:pPr algn="ctr"/>
                      <a:r>
                        <a:rPr lang="en-US" sz="1400" dirty="0" smtClean="0">
                          <a:latin typeface="Comic Sans MS" panose="030F0702030302020204" pitchFamily="66" charset="0"/>
                        </a:rPr>
                        <a:t>phoneNumber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int</a:t>
                      </a:r>
                      <a:r>
                        <a:rPr lang="en-US" sz="1400" baseline="0" dirty="0" smtClean="0">
                          <a:latin typeface="Comic Sans MS" panose="030F0702030302020204" pitchFamily="66" charset="0"/>
                        </a:rPr>
                        <a:t> </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71068">
                <a:tc>
                  <a:txBody>
                    <a:bodyPr/>
                    <a:lstStyle/>
                    <a:p>
                      <a:pPr algn="ctr"/>
                      <a:r>
                        <a:rPr lang="en-US" sz="1400" dirty="0" smtClean="0">
                          <a:latin typeface="Comic Sans MS" panose="030F0702030302020204" pitchFamily="66" charset="0"/>
                        </a:rPr>
                        <a:t>emailId</a:t>
                      </a: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unique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Will</a:t>
                      </a:r>
                      <a:r>
                        <a:rPr lang="en-US" sz="1400" baseline="0" dirty="0" smtClean="0">
                          <a:latin typeface="Comic Sans MS" panose="030F0702030302020204" pitchFamily="66" charset="0"/>
                        </a:rPr>
                        <a:t> be Used for </a:t>
                      </a:r>
                      <a:r>
                        <a:rPr lang="en-US" sz="1400" baseline="0" dirty="0" smtClean="0">
                          <a:latin typeface="Comic Sans MS" panose="030F0702030302020204" pitchFamily="66" charset="0"/>
                        </a:rPr>
                        <a:t>merchant </a:t>
                      </a:r>
                      <a:r>
                        <a:rPr lang="en-US" sz="1400" baseline="0" dirty="0" smtClean="0">
                          <a:latin typeface="Comic Sans MS" panose="030F0702030302020204" pitchFamily="66" charset="0"/>
                        </a:rPr>
                        <a:t>Login </a:t>
                      </a:r>
                      <a:endParaRPr lang="en-US" sz="1400" dirty="0" smtClean="0">
                        <a:latin typeface="Comic Sans MS" panose="030F0702030302020204" pitchFamily="66" charset="0"/>
                      </a:endParaRPr>
                    </a:p>
                  </a:txBody>
                  <a:tcPr/>
                </a:tc>
              </a:tr>
              <a:tr h="341518">
                <a:tc>
                  <a:txBody>
                    <a:bodyPr/>
                    <a:lstStyle/>
                    <a:p>
                      <a:pPr algn="ctr"/>
                      <a:r>
                        <a:rPr lang="en-US" sz="1400" dirty="0" smtClean="0">
                          <a:latin typeface="Comic Sans MS" panose="030F0702030302020204" pitchFamily="66" charset="0"/>
                        </a:rPr>
                        <a:t>companyName</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335279">
                <a:tc>
                  <a:txBody>
                    <a:bodyPr/>
                    <a:lstStyle/>
                    <a:p>
                      <a:pPr algn="ctr"/>
                      <a:r>
                        <a:rPr lang="en-US" sz="1400" dirty="0" smtClean="0">
                          <a:latin typeface="Comic Sans MS" panose="030F0702030302020204" pitchFamily="66" charset="0"/>
                        </a:rPr>
                        <a:t>Password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Authentication</a:t>
                      </a:r>
                      <a:r>
                        <a:rPr lang="en-US" sz="1400" baseline="0" dirty="0" smtClean="0">
                          <a:latin typeface="Comic Sans MS" panose="030F0702030302020204" pitchFamily="66" charset="0"/>
                        </a:rPr>
                        <a:t> purposes</a:t>
                      </a:r>
                      <a:endParaRPr lang="en-US" sz="1400" dirty="0" smtClean="0">
                        <a:latin typeface="Comic Sans MS" panose="030F0702030302020204" pitchFamily="66" charset="0"/>
                      </a:endParaRPr>
                    </a:p>
                  </a:txBody>
                  <a:tcPr/>
                </a:tc>
              </a:tr>
              <a:tr h="356299">
                <a:tc>
                  <a:txBody>
                    <a:bodyPr/>
                    <a:lstStyle/>
                    <a:p>
                      <a:pPr algn="ctr"/>
                      <a:r>
                        <a:rPr lang="en-US" sz="1400" dirty="0" smtClean="0">
                          <a:latin typeface="Comic Sans MS" panose="030F0702030302020204" pitchFamily="66" charset="0"/>
                        </a:rPr>
                        <a:t>Address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Foreign</a:t>
                      </a:r>
                      <a:r>
                        <a:rPr lang="en-US" sz="1400" baseline="0" dirty="0" smtClean="0">
                          <a:latin typeface="Comic Sans MS" panose="030F0702030302020204" pitchFamily="66" charset="0"/>
                        </a:rPr>
                        <a:t> Key</a:t>
                      </a:r>
                      <a:endParaRPr lang="en-US" sz="1400" dirty="0">
                        <a:latin typeface="Comic Sans MS" panose="030F0702030302020204" pitchFamily="66" charset="0"/>
                      </a:endParaRPr>
                    </a:p>
                  </a:txBody>
                  <a:tcPr/>
                </a:tc>
                <a:tc>
                  <a:txBody>
                    <a:bodyPr/>
                    <a:lstStyle/>
                    <a:p>
                      <a:pPr algn="ctr"/>
                      <a:endParaRPr lang="en-US" sz="1400" dirty="0">
                        <a:latin typeface="Comic Sans MS" panose="030F0702030302020204" pitchFamily="66" charset="0"/>
                      </a:endParaRPr>
                    </a:p>
                  </a:txBody>
                  <a:tcPr/>
                </a:tc>
              </a:tr>
              <a:tr h="459584">
                <a:tc>
                  <a:txBody>
                    <a:bodyPr/>
                    <a:lstStyle/>
                    <a:p>
                      <a:pPr algn="ctr"/>
                      <a:r>
                        <a:rPr lang="en-US" sz="1400" dirty="0" smtClean="0">
                          <a:latin typeface="Comic Sans MS" panose="030F0702030302020204" pitchFamily="66" charset="0"/>
                        </a:rPr>
                        <a:t>Status</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Varchar</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To let know if</a:t>
                      </a:r>
                      <a:r>
                        <a:rPr lang="en-US" sz="1400" baseline="0" dirty="0" smtClean="0">
                          <a:latin typeface="Comic Sans MS" panose="030F0702030302020204" pitchFamily="66" charset="0"/>
                        </a:rPr>
                        <a:t> user is active or not</a:t>
                      </a:r>
                      <a:endParaRPr lang="en-US" sz="1400" dirty="0">
                        <a:latin typeface="Comic Sans MS" panose="030F0702030302020204" pitchFamily="66" charset="0"/>
                      </a:endParaRPr>
                    </a:p>
                  </a:txBody>
                  <a:tcPr/>
                </a:tc>
              </a:tr>
              <a:tr h="608089">
                <a:tc>
                  <a:txBody>
                    <a:bodyPr/>
                    <a:lstStyle/>
                    <a:p>
                      <a:pPr algn="ctr"/>
                      <a:r>
                        <a:rPr lang="en-US" sz="1400" dirty="0" smtClean="0">
                          <a:latin typeface="Comic Sans MS" panose="030F0702030302020204" pitchFamily="66" charset="0"/>
                        </a:rPr>
                        <a:t>isCertified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Is the Merchant CapStore</a:t>
                      </a:r>
                      <a:r>
                        <a:rPr lang="en-US" sz="1400" baseline="0" dirty="0" smtClean="0">
                          <a:latin typeface="Comic Sans MS" panose="030F0702030302020204" pitchFamily="66" charset="0"/>
                        </a:rPr>
                        <a:t> Certified or Not</a:t>
                      </a:r>
                      <a:endParaRPr lang="en-US" sz="1400" dirty="0">
                        <a:latin typeface="Comic Sans MS" panose="030F0702030302020204" pitchFamily="66" charset="0"/>
                      </a:endParaRPr>
                    </a:p>
                  </a:txBody>
                  <a:tcPr/>
                </a:tc>
              </a:tr>
              <a:tr h="841262">
                <a:tc>
                  <a:txBody>
                    <a:bodyPr/>
                    <a:lstStyle/>
                    <a:p>
                      <a:pPr algn="ctr"/>
                      <a:r>
                        <a:rPr lang="en-US" sz="1400" dirty="0" smtClean="0">
                          <a:latin typeface="Comic Sans MS" panose="030F0702030302020204" pitchFamily="66" charset="0"/>
                        </a:rPr>
                        <a:t>isValidated</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Boolean</a:t>
                      </a:r>
                      <a:endParaRPr lang="en-US" sz="1400" dirty="0">
                        <a:latin typeface="Comic Sans MS" panose="030F0702030302020204" pitchFamily="66" charset="0"/>
                      </a:endParaRPr>
                    </a:p>
                  </a:txBody>
                  <a:tcPr/>
                </a:tc>
                <a:tc>
                  <a:txBody>
                    <a:bodyPr/>
                    <a:lstStyle/>
                    <a:p>
                      <a:pPr algn="ctr"/>
                      <a:r>
                        <a:rPr lang="en-US" sz="1400" dirty="0" smtClean="0">
                          <a:latin typeface="Comic Sans MS" panose="030F0702030302020204" pitchFamily="66" charset="0"/>
                        </a:rPr>
                        <a:t>NotNull</a:t>
                      </a:r>
                      <a:endParaRPr lang="en-US" sz="14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Comic Sans MS" panose="030F0702030302020204" pitchFamily="66" charset="0"/>
                        </a:rPr>
                        <a:t>Is the Merchant CapStore </a:t>
                      </a:r>
                      <a:r>
                        <a:rPr lang="en-US" sz="1400" baseline="0" dirty="0" smtClean="0">
                          <a:latin typeface="Comic Sans MS" panose="030F0702030302020204" pitchFamily="66" charset="0"/>
                        </a:rPr>
                        <a:t>validated by admin or not</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400103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400800" y="304800"/>
            <a:ext cx="4267200" cy="1066799"/>
          </a:xfrm>
          <a:prstGeom prst="roundRect">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lumMod val="95000"/>
                    <a:lumOff val="5000"/>
                  </a:schemeClr>
                </a:solidFill>
                <a:latin typeface="Comic Sans MS" panose="030F0702030302020204" pitchFamily="66" charset="0"/>
              </a:rPr>
              <a:t>Admin Table</a:t>
            </a:r>
            <a:endParaRPr lang="en-US" sz="4000" b="1" dirty="0">
              <a:solidFill>
                <a:schemeClr val="tx1">
                  <a:lumMod val="95000"/>
                  <a:lumOff val="5000"/>
                </a:schemeClr>
              </a:solidFill>
              <a:latin typeface="Comic Sans MS" panose="030F0702030302020204" pitchFamily="66"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45663735"/>
              </p:ext>
            </p:extLst>
          </p:nvPr>
        </p:nvGraphicFramePr>
        <p:xfrm>
          <a:off x="609600" y="1524001"/>
          <a:ext cx="10820400" cy="3484601"/>
        </p:xfrm>
        <a:graphic>
          <a:graphicData uri="http://schemas.openxmlformats.org/drawingml/2006/table">
            <a:tbl>
              <a:tblPr firstRow="1" bandRow="1">
                <a:tableStyleId>{5C22544A-7EE6-4342-B048-85BDC9FD1C3A}</a:tableStyleId>
              </a:tblPr>
              <a:tblGrid>
                <a:gridCol w="2705100"/>
                <a:gridCol w="2705100"/>
                <a:gridCol w="2705100"/>
                <a:gridCol w="2705100"/>
              </a:tblGrid>
              <a:tr h="914399">
                <a:tc>
                  <a:txBody>
                    <a:bodyPr/>
                    <a:lstStyle/>
                    <a:p>
                      <a:pPr algn="ctr">
                        <a:lnSpc>
                          <a:spcPct val="150000"/>
                        </a:lnSpc>
                      </a:pPr>
                      <a:r>
                        <a:rPr lang="en-US" sz="1600" dirty="0" smtClean="0">
                          <a:latin typeface="Comic Sans MS" panose="030F0702030302020204" pitchFamily="66" charset="0"/>
                        </a:rPr>
                        <a:t>Column </a:t>
                      </a:r>
                      <a:r>
                        <a:rPr lang="en-US" sz="1600" dirty="0" smtClean="0">
                          <a:latin typeface="Comic Sans MS" panose="030F0702030302020204" pitchFamily="66" charset="0"/>
                        </a:rPr>
                        <a:t>Name</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Data type</a:t>
                      </a:r>
                      <a:endParaRPr lang="en-US" sz="1600" dirty="0">
                        <a:latin typeface="Comic Sans MS" panose="030F0702030302020204" pitchFamily="66" charset="0"/>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600" dirty="0" smtClean="0">
                          <a:latin typeface="Comic Sans MS" panose="030F0702030302020204" pitchFamily="66" charset="0"/>
                        </a:rPr>
                        <a:t>Constraint </a:t>
                      </a:r>
                    </a:p>
                  </a:txBody>
                  <a:tcPr/>
                </a:tc>
                <a:tc>
                  <a:txBody>
                    <a:bodyPr/>
                    <a:lstStyle/>
                    <a:p>
                      <a:pPr algn="ctr">
                        <a:lnSpc>
                          <a:spcPct val="150000"/>
                        </a:lnSpc>
                      </a:pPr>
                      <a:r>
                        <a:rPr lang="en-US" sz="1600" dirty="0" smtClean="0">
                          <a:latin typeface="Comic Sans MS" panose="030F0702030302020204" pitchFamily="66" charset="0"/>
                        </a:rPr>
                        <a:t>Description</a:t>
                      </a:r>
                      <a:endParaRPr lang="en-US" sz="1600" dirty="0">
                        <a:latin typeface="Comic Sans MS" panose="030F0702030302020204" pitchFamily="66" charset="0"/>
                      </a:endParaRPr>
                    </a:p>
                  </a:txBody>
                  <a:tcPr/>
                </a:tc>
              </a:tr>
              <a:tr h="934996">
                <a:tc>
                  <a:txBody>
                    <a:bodyPr/>
                    <a:lstStyle/>
                    <a:p>
                      <a:pPr algn="ctr">
                        <a:lnSpc>
                          <a:spcPct val="150000"/>
                        </a:lnSpc>
                      </a:pPr>
                      <a:r>
                        <a:rPr lang="en-US" sz="1600" dirty="0" smtClean="0">
                          <a:latin typeface="Comic Sans MS" panose="030F0702030302020204" pitchFamily="66" charset="0"/>
                        </a:rPr>
                        <a:t>adminId</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 int</a:t>
                      </a:r>
                      <a:r>
                        <a:rPr lang="en-US" sz="1600" baseline="0" dirty="0" smtClean="0">
                          <a:latin typeface="Comic Sans MS" panose="030F0702030302020204" pitchFamily="66" charset="0"/>
                        </a:rPr>
                        <a:t> </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Primary</a:t>
                      </a:r>
                      <a:r>
                        <a:rPr lang="en-US" sz="1600" baseline="0" dirty="0" smtClean="0">
                          <a:latin typeface="Comic Sans MS" panose="030F0702030302020204" pitchFamily="66" charset="0"/>
                        </a:rPr>
                        <a:t> key </a:t>
                      </a:r>
                    </a:p>
                    <a:p>
                      <a:pPr algn="ctr">
                        <a:lnSpc>
                          <a:spcPct val="150000"/>
                        </a:lnSpc>
                      </a:pPr>
                      <a:r>
                        <a:rPr lang="en-US" sz="1600" baseline="0" dirty="0" smtClean="0">
                          <a:latin typeface="Comic Sans MS" panose="030F0702030302020204" pitchFamily="66" charset="0"/>
                        </a:rPr>
                        <a:t>Auto Generated</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Used for</a:t>
                      </a:r>
                      <a:r>
                        <a:rPr lang="en-US" sz="1600" baseline="0" dirty="0" smtClean="0">
                          <a:latin typeface="Comic Sans MS" panose="030F0702030302020204" pitchFamily="66" charset="0"/>
                        </a:rPr>
                        <a:t> unique identification</a:t>
                      </a:r>
                      <a:endParaRPr lang="en-US" sz="1600" dirty="0">
                        <a:latin typeface="Comic Sans MS" panose="030F0702030302020204" pitchFamily="66" charset="0"/>
                      </a:endParaRPr>
                    </a:p>
                  </a:txBody>
                  <a:tcPr/>
                </a:tc>
              </a:tr>
              <a:tr h="817603">
                <a:tc>
                  <a:txBody>
                    <a:bodyPr/>
                    <a:lstStyle/>
                    <a:p>
                      <a:pPr algn="ctr">
                        <a:lnSpc>
                          <a:spcPct val="150000"/>
                        </a:lnSpc>
                      </a:pPr>
                      <a:r>
                        <a:rPr lang="en-US" sz="1600" dirty="0" smtClean="0">
                          <a:latin typeface="Comic Sans MS" panose="030F0702030302020204" pitchFamily="66" charset="0"/>
                        </a:rPr>
                        <a:t>adminName</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 NotNull</a:t>
                      </a:r>
                      <a:endParaRPr lang="en-US" sz="1600" dirty="0">
                        <a:latin typeface="Comic Sans MS" panose="030F0702030302020204" pitchFamily="66" charset="0"/>
                      </a:endParaRPr>
                    </a:p>
                  </a:txBody>
                  <a:tcPr/>
                </a:tc>
                <a:tc>
                  <a:txBody>
                    <a:bodyPr/>
                    <a:lstStyle/>
                    <a:p>
                      <a:pPr algn="ctr">
                        <a:lnSpc>
                          <a:spcPct val="150000"/>
                        </a:lnSpc>
                      </a:pPr>
                      <a:endParaRPr lang="en-US" sz="1600" dirty="0">
                        <a:latin typeface="Comic Sans MS" panose="030F0702030302020204" pitchFamily="66" charset="0"/>
                      </a:endParaRPr>
                    </a:p>
                  </a:txBody>
                  <a:tcPr/>
                </a:tc>
              </a:tr>
              <a:tr h="817603">
                <a:tc>
                  <a:txBody>
                    <a:bodyPr/>
                    <a:lstStyle/>
                    <a:p>
                      <a:pPr algn="ctr">
                        <a:lnSpc>
                          <a:spcPct val="150000"/>
                        </a:lnSpc>
                      </a:pPr>
                      <a:r>
                        <a:rPr lang="en-US" sz="1600" dirty="0" smtClean="0">
                          <a:latin typeface="Comic Sans MS" panose="030F0702030302020204" pitchFamily="66" charset="0"/>
                        </a:rPr>
                        <a:t>password</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varchar</a:t>
                      </a:r>
                      <a:endParaRPr lang="en-US" sz="1600" dirty="0">
                        <a:latin typeface="Comic Sans MS" panose="030F0702030302020204" pitchFamily="66" charset="0"/>
                      </a:endParaRPr>
                    </a:p>
                  </a:txBody>
                  <a:tcPr/>
                </a:tc>
                <a:tc>
                  <a:txBody>
                    <a:bodyPr/>
                    <a:lstStyle/>
                    <a:p>
                      <a:pPr algn="ctr">
                        <a:lnSpc>
                          <a:spcPct val="150000"/>
                        </a:lnSpc>
                      </a:pPr>
                      <a:r>
                        <a:rPr lang="en-US" sz="1600" dirty="0" smtClean="0">
                          <a:latin typeface="Comic Sans MS" panose="030F0702030302020204" pitchFamily="66" charset="0"/>
                        </a:rPr>
                        <a:t>NotNull</a:t>
                      </a:r>
                      <a:endParaRPr lang="en-US" sz="1600" dirty="0">
                        <a:latin typeface="Comic Sans MS" panose="030F0702030302020204" pitchFamily="66" charset="0"/>
                      </a:endParaRPr>
                    </a:p>
                  </a:txBody>
                  <a:tcPr/>
                </a:tc>
                <a:tc>
                  <a:txBody>
                    <a:bodyPr/>
                    <a:lstStyle/>
                    <a:p>
                      <a:pPr algn="ctr">
                        <a:lnSpc>
                          <a:spcPct val="150000"/>
                        </a:lnSpc>
                      </a:pPr>
                      <a:endParaRPr lang="en-US" sz="1600" dirty="0">
                        <a:latin typeface="Comic Sans MS" panose="030F0702030302020204" pitchFamily="66" charset="0"/>
                      </a:endParaRPr>
                    </a:p>
                  </a:txBody>
                  <a:tcPr/>
                </a:tc>
              </a:tr>
            </a:tbl>
          </a:graphicData>
        </a:graphic>
      </p:graphicFrame>
    </p:spTree>
    <p:extLst>
      <p:ext uri="{BB962C8B-B14F-4D97-AF65-F5344CB8AC3E}">
        <p14:creationId xmlns:p14="http://schemas.microsoft.com/office/powerpoint/2010/main" val="326218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5"/>
          </p:nvPr>
        </p:nvSpPr>
        <p:spPr>
          <a:xfrm>
            <a:off x="399023" y="2514600"/>
            <a:ext cx="6288008" cy="1465366"/>
          </a:xfrm>
        </p:spPr>
        <p:txBody>
          <a:bodyPr/>
          <a:lstStyle/>
          <a:p>
            <a:endParaRPr lang="en-US" sz="6000" dirty="0" smtClean="0">
              <a:solidFill>
                <a:srgbClr val="FF304C"/>
              </a:solidFill>
              <a:latin typeface="Comic Sans MS" panose="030F0702030302020204" pitchFamily="66" charset="0"/>
            </a:endParaRPr>
          </a:p>
          <a:p>
            <a:endParaRPr lang="en-US" sz="6000" dirty="0">
              <a:solidFill>
                <a:srgbClr val="FF304C"/>
              </a:solidFill>
              <a:latin typeface="Comic Sans MS" panose="030F0702030302020204" pitchFamily="66" charset="0"/>
            </a:endParaRPr>
          </a:p>
          <a:p>
            <a:endParaRPr lang="en-US" sz="6000" dirty="0" smtClean="0">
              <a:solidFill>
                <a:srgbClr val="FF304C"/>
              </a:solidFill>
              <a:latin typeface="Comic Sans MS" panose="030F0702030302020204" pitchFamily="66" charset="0"/>
            </a:endParaRPr>
          </a:p>
          <a:p>
            <a:r>
              <a:rPr lang="en-US" sz="6000" b="1" dirty="0" smtClean="0">
                <a:solidFill>
                  <a:srgbClr val="FF304C"/>
                </a:solidFill>
                <a:latin typeface="Comic Sans MS" panose="030F0702030302020204" pitchFamily="66" charset="0"/>
              </a:rPr>
              <a:t>Thank you</a:t>
            </a:r>
            <a:endParaRPr lang="en-US" sz="6000" b="1" dirty="0">
              <a:solidFill>
                <a:srgbClr val="FF304C"/>
              </a:solidFill>
              <a:latin typeface="Comic Sans MS" panose="030F0702030302020204" pitchFamily="66" charset="0"/>
            </a:endParaRPr>
          </a:p>
        </p:txBody>
      </p:sp>
    </p:spTree>
    <p:extLst>
      <p:ext uri="{BB962C8B-B14F-4D97-AF65-F5344CB8AC3E}">
        <p14:creationId xmlns:p14="http://schemas.microsoft.com/office/powerpoint/2010/main" val="1388159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normAutofit/>
          </a:bodyPr>
          <a:lstStyle/>
          <a:p>
            <a:r>
              <a:rPr lang="en-US" sz="4400" b="1" dirty="0" smtClean="0">
                <a:latin typeface="Comic Sans MS" panose="030F0702030302020204" pitchFamily="66" charset="0"/>
                <a:cs typeface="Vrinda" panose="020B0502040204020203" pitchFamily="34" charset="0"/>
              </a:rPr>
              <a:t>FLP PROJECT 2018</a:t>
            </a:r>
            <a:endParaRPr lang="en-US" sz="4400" b="1" dirty="0">
              <a:latin typeface="Comic Sans MS" panose="030F0702030302020204" pitchFamily="66" charset="0"/>
              <a:cs typeface="Vrinda" panose="020B0502040204020203" pitchFamily="34" charset="0"/>
            </a:endParaRPr>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a:xfrm>
            <a:off x="6408717" y="5237168"/>
            <a:ext cx="5401341" cy="1400319"/>
          </a:xfrm>
        </p:spPr>
        <p:txBody>
          <a:bodyPr>
            <a:normAutofit fontScale="25000" lnSpcReduction="20000"/>
          </a:bodyPr>
          <a:lstStyle/>
          <a:p>
            <a:pPr lvl="0"/>
            <a:r>
              <a:rPr lang="en-US" dirty="0"/>
              <a:t>	</a:t>
            </a:r>
            <a:r>
              <a:rPr lang="en-US" sz="5600" b="1" dirty="0">
                <a:latin typeface="Comic Sans MS" panose="030F0702030302020204" pitchFamily="66" charset="0"/>
              </a:rPr>
              <a:t>Training Room 4</a:t>
            </a:r>
          </a:p>
          <a:p>
            <a:pPr lvl="0"/>
            <a:r>
              <a:rPr lang="en-US" sz="5600" b="1" dirty="0">
                <a:latin typeface="Comic Sans MS" panose="030F0702030302020204" pitchFamily="66" charset="0"/>
              </a:rPr>
              <a:t>	Capgemini </a:t>
            </a:r>
            <a:r>
              <a:rPr lang="en-US" sz="5600" b="1" dirty="0" smtClean="0">
                <a:latin typeface="Comic Sans MS" panose="030F0702030302020204" pitchFamily="66" charset="0"/>
              </a:rPr>
              <a:t>MIPL</a:t>
            </a:r>
          </a:p>
          <a:p>
            <a:pPr lvl="0"/>
            <a:r>
              <a:rPr lang="en-US" sz="5600" b="1" dirty="0" smtClean="0">
                <a:latin typeface="Comic Sans MS" panose="030F0702030302020204" pitchFamily="66" charset="0"/>
              </a:rPr>
              <a:t>	Chennai</a:t>
            </a:r>
          </a:p>
          <a:p>
            <a:pPr lvl="0"/>
            <a:r>
              <a:rPr lang="en-US" sz="5600" b="1" dirty="0" smtClean="0">
                <a:latin typeface="Comic Sans MS" panose="030F0702030302020204" pitchFamily="66" charset="0"/>
              </a:rPr>
              <a:t>10</a:t>
            </a:r>
            <a:r>
              <a:rPr lang="en-US" sz="5600" b="1" baseline="30000" dirty="0" smtClean="0">
                <a:latin typeface="Comic Sans MS" panose="030F0702030302020204" pitchFamily="66" charset="0"/>
              </a:rPr>
              <a:t>th</a:t>
            </a:r>
            <a:r>
              <a:rPr lang="en-US" sz="5600" b="1" dirty="0" smtClean="0">
                <a:latin typeface="Comic Sans MS" panose="030F0702030302020204" pitchFamily="66" charset="0"/>
              </a:rPr>
              <a:t> August 2018</a:t>
            </a:r>
            <a:endParaRPr lang="en-US" sz="5600" b="1" dirty="0">
              <a:latin typeface="Comic Sans MS" panose="030F0702030302020204" pitchFamily="66"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pt-PT" sz="8800" dirty="0" smtClean="0">
                <a:solidFill>
                  <a:srgbClr val="00B050"/>
                </a:solidFill>
                <a:latin typeface="Comic Sans MS" panose="030F0702030302020204" pitchFamily="66" charset="0"/>
              </a:rPr>
              <a:t>CapStore</a:t>
            </a:r>
            <a:endParaRPr lang="pt-PT" sz="8800" dirty="0">
              <a:solidFill>
                <a:srgbClr val="00B050"/>
              </a:solidFill>
              <a:latin typeface="Comic Sans MS" panose="030F0702030302020204" pitchFamily="66" charset="0"/>
            </a:endParaRP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07988" y="1447800"/>
            <a:ext cx="7212012" cy="5029200"/>
          </a:xfrm>
        </p:spPr>
        <p:txBody>
          <a:bodyPr/>
          <a:lstStyle/>
          <a:p>
            <a:endParaRPr lang="en-US" sz="2800" dirty="0" smtClean="0"/>
          </a:p>
          <a:p>
            <a:pPr>
              <a:lnSpc>
                <a:spcPct val="100000"/>
              </a:lnSpc>
            </a:pPr>
            <a:r>
              <a:rPr lang="en-US" sz="3600" b="1" i="1" dirty="0" smtClean="0">
                <a:solidFill>
                  <a:schemeClr val="tx1">
                    <a:lumMod val="85000"/>
                    <a:lumOff val="15000"/>
                  </a:schemeClr>
                </a:solidFill>
                <a:latin typeface="Comic Sans MS" panose="030F0702030302020204" pitchFamily="66" charset="0"/>
              </a:rPr>
              <a:t>Modules Assigned:</a:t>
            </a:r>
          </a:p>
          <a:p>
            <a:endParaRPr lang="en-US" dirty="0" smtClean="0"/>
          </a:p>
          <a:p>
            <a:pPr marL="285750" indent="-285750">
              <a:buFont typeface="Wingdings" panose="05000000000000000000" pitchFamily="2" charset="2"/>
              <a:buChar char="Ø"/>
            </a:pPr>
            <a:r>
              <a:rPr lang="en-US" sz="2000" b="1" dirty="0">
                <a:latin typeface="Comic Sans MS" panose="030F0702030302020204" pitchFamily="66" charset="0"/>
              </a:rPr>
              <a:t>sign up &amp; activation </a:t>
            </a:r>
            <a:r>
              <a:rPr lang="en-US" sz="2000" b="1" dirty="0" smtClean="0">
                <a:latin typeface="Comic Sans MS" panose="030F0702030302020204" pitchFamily="66" charset="0"/>
              </a:rPr>
              <a:t>(Module 1)</a:t>
            </a:r>
            <a:r>
              <a:rPr lang="en-US" sz="2000" dirty="0">
                <a:latin typeface="Comic Sans MS" panose="030F0702030302020204" pitchFamily="66" charset="0"/>
              </a:rPr>
              <a:t>	</a:t>
            </a:r>
          </a:p>
          <a:p>
            <a:pPr marL="285750" indent="-285750">
              <a:buFont typeface="Wingdings" panose="05000000000000000000" pitchFamily="2" charset="2"/>
              <a:buChar char="Ø"/>
            </a:pPr>
            <a:r>
              <a:rPr lang="en-US" sz="2000" b="1" dirty="0">
                <a:latin typeface="Comic Sans MS" panose="030F0702030302020204" pitchFamily="66" charset="0"/>
              </a:rPr>
              <a:t>Login/Logout/session </a:t>
            </a:r>
            <a:r>
              <a:rPr lang="en-US" sz="2000" b="1" dirty="0">
                <a:latin typeface="Comic Sans MS" panose="030F0702030302020204" pitchFamily="66" charset="0"/>
              </a:rPr>
              <a:t>(Module </a:t>
            </a:r>
            <a:r>
              <a:rPr lang="en-US" sz="2000" b="1" dirty="0" smtClean="0">
                <a:latin typeface="Comic Sans MS" panose="030F0702030302020204" pitchFamily="66" charset="0"/>
              </a:rPr>
              <a:t>2) </a:t>
            </a:r>
            <a:r>
              <a:rPr lang="en-US" sz="2000" dirty="0">
                <a:latin typeface="Comic Sans MS" panose="030F0702030302020204" pitchFamily="66" charset="0"/>
              </a:rPr>
              <a:t>	</a:t>
            </a:r>
          </a:p>
          <a:p>
            <a:pPr marL="285750" indent="-285750">
              <a:buFont typeface="Wingdings" panose="05000000000000000000" pitchFamily="2" charset="2"/>
              <a:buChar char="Ø"/>
            </a:pPr>
            <a:r>
              <a:rPr lang="en-US" sz="2000" b="1" dirty="0">
                <a:latin typeface="Comic Sans MS" panose="030F0702030302020204" pitchFamily="66" charset="0"/>
              </a:rPr>
              <a:t>Admin page/Admin Profile </a:t>
            </a:r>
            <a:r>
              <a:rPr lang="en-US" sz="2000" b="1" dirty="0">
                <a:latin typeface="Comic Sans MS" panose="030F0702030302020204" pitchFamily="66" charset="0"/>
              </a:rPr>
              <a:t>(Module </a:t>
            </a:r>
            <a:r>
              <a:rPr lang="en-US" sz="2000" b="1" dirty="0" smtClean="0">
                <a:latin typeface="Comic Sans MS" panose="030F0702030302020204" pitchFamily="66" charset="0"/>
              </a:rPr>
              <a:t>3) </a:t>
            </a:r>
            <a:r>
              <a:rPr lang="en-US" sz="2000" dirty="0">
                <a:latin typeface="Comic Sans MS" panose="030F0702030302020204" pitchFamily="66" charset="0"/>
              </a:rPr>
              <a:t>	</a:t>
            </a:r>
          </a:p>
          <a:p>
            <a:pPr marL="285750" indent="-285750">
              <a:buFont typeface="Wingdings" panose="05000000000000000000" pitchFamily="2" charset="2"/>
              <a:buChar char="Ø"/>
            </a:pPr>
            <a:r>
              <a:rPr lang="en-US" sz="2000" b="1" dirty="0">
                <a:latin typeface="Comic Sans MS" panose="030F0702030302020204" pitchFamily="66" charset="0"/>
              </a:rPr>
              <a:t>Merchant Page/Merchant Profile </a:t>
            </a:r>
            <a:r>
              <a:rPr lang="en-US" sz="2000" b="1" dirty="0" smtClean="0">
                <a:latin typeface="Comic Sans MS" panose="030F0702030302020204" pitchFamily="66" charset="0"/>
              </a:rPr>
              <a:t>(</a:t>
            </a:r>
            <a:r>
              <a:rPr lang="en-US" sz="2000" b="1" dirty="0">
                <a:latin typeface="Comic Sans MS" panose="030F0702030302020204" pitchFamily="66" charset="0"/>
              </a:rPr>
              <a:t>Module </a:t>
            </a:r>
            <a:r>
              <a:rPr lang="en-US" sz="2000" b="1" dirty="0" smtClean="0">
                <a:latin typeface="Comic Sans MS" panose="030F0702030302020204" pitchFamily="66" charset="0"/>
              </a:rPr>
              <a:t>4)</a:t>
            </a:r>
            <a:endParaRPr lang="en-US" sz="2000" dirty="0">
              <a:latin typeface="Comic Sans MS" panose="030F0702030302020204" pitchFamily="66" charset="0"/>
            </a:endParaRPr>
          </a:p>
          <a:p>
            <a:pPr marL="285750" indent="-285750">
              <a:buFont typeface="Wingdings" panose="05000000000000000000" pitchFamily="2" charset="2"/>
              <a:buChar char="Ø"/>
            </a:pPr>
            <a:r>
              <a:rPr lang="en-US" sz="2000" b="1" dirty="0">
                <a:latin typeface="Comic Sans MS" panose="030F0702030302020204" pitchFamily="66" charset="0"/>
              </a:rPr>
              <a:t>Customer Page/Customer Profile </a:t>
            </a:r>
            <a:r>
              <a:rPr lang="en-US" sz="2000" b="1" dirty="0">
                <a:latin typeface="Comic Sans MS" panose="030F0702030302020204" pitchFamily="66" charset="0"/>
              </a:rPr>
              <a:t>(Module </a:t>
            </a:r>
            <a:r>
              <a:rPr lang="en-US" sz="2000" b="1" dirty="0" smtClean="0">
                <a:latin typeface="Comic Sans MS" panose="030F0702030302020204" pitchFamily="66" charset="0"/>
              </a:rPr>
              <a:t>5) </a:t>
            </a:r>
            <a:r>
              <a:rPr lang="en-US" dirty="0"/>
              <a:t>	</a:t>
            </a:r>
          </a:p>
          <a:p>
            <a:endParaRPr lang="en-US" dirty="0"/>
          </a:p>
        </p:txBody>
      </p:sp>
    </p:spTree>
    <p:extLst>
      <p:ext uri="{BB962C8B-B14F-4D97-AF65-F5344CB8AC3E}">
        <p14:creationId xmlns:p14="http://schemas.microsoft.com/office/powerpoint/2010/main" val="1153476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400" y="914400"/>
            <a:ext cx="11250613" cy="18774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800" b="1" dirty="0" smtClean="0">
              <a:solidFill>
                <a:schemeClr val="accent2">
                  <a:lumMod val="50000"/>
                </a:schemeClr>
              </a:solidFill>
            </a:endParaRPr>
          </a:p>
          <a:p>
            <a:pPr algn="ctr"/>
            <a:r>
              <a:rPr lang="en-US" sz="6000" b="1" dirty="0" smtClean="0">
                <a:solidFill>
                  <a:schemeClr val="accent2">
                    <a:lumMod val="50000"/>
                  </a:schemeClr>
                </a:solidFill>
                <a:latin typeface="Comic Sans MS" panose="030F0702030302020204" pitchFamily="66" charset="0"/>
              </a:rPr>
              <a:t>Roles and Responsibilities</a:t>
            </a:r>
          </a:p>
          <a:p>
            <a:endParaRPr lang="en-US" sz="2800" b="1" dirty="0">
              <a:solidFill>
                <a:schemeClr val="accent2">
                  <a:lumMod val="50000"/>
                </a:schemeClr>
              </a:solidFill>
            </a:endParaRPr>
          </a:p>
        </p:txBody>
      </p:sp>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1143000" y="1219200"/>
            <a:ext cx="9448800" cy="44319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i="1" dirty="0" smtClean="0">
                <a:solidFill>
                  <a:schemeClr val="accent4">
                    <a:lumMod val="75000"/>
                  </a:schemeClr>
                </a:solidFill>
              </a:rPr>
              <a:t>Module 1 and Module 2: Login and Signup </a:t>
            </a:r>
          </a:p>
          <a:p>
            <a:endParaRPr lang="en-US" sz="1000" dirty="0" smtClean="0"/>
          </a:p>
          <a:p>
            <a:pPr marL="342900" indent="-342900">
              <a:buFont typeface="+mj-lt"/>
              <a:buAutoNum type="arabicPeriod"/>
            </a:pPr>
            <a:r>
              <a:rPr lang="en-US" dirty="0" smtClean="0">
                <a:latin typeface="Comic Sans MS" panose="030F0702030302020204" pitchFamily="66" charset="0"/>
              </a:rPr>
              <a:t>These 2 modules deals with the Login, Registration and Logout activities for new and existing customers, admin and merchants.</a:t>
            </a:r>
          </a:p>
          <a:p>
            <a:pPr marL="342900" indent="-342900">
              <a:buFont typeface="+mj-lt"/>
              <a:buAutoNum type="arabicPeriod"/>
            </a:pPr>
            <a:endParaRPr lang="en-US" dirty="0" smtClean="0">
              <a:latin typeface="Comic Sans MS" panose="030F0702030302020204" pitchFamily="66" charset="0"/>
            </a:endParaRPr>
          </a:p>
          <a:p>
            <a:pPr marL="342900" indent="-342900">
              <a:buFont typeface="+mj-lt"/>
              <a:buAutoNum type="arabicPeriod"/>
            </a:pPr>
            <a:r>
              <a:rPr lang="en-US" dirty="0" smtClean="0">
                <a:latin typeface="Comic Sans MS" panose="030F0702030302020204" pitchFamily="66" charset="0"/>
              </a:rPr>
              <a:t>There is registration page for customer where </a:t>
            </a:r>
            <a:r>
              <a:rPr lang="en-US" dirty="0" smtClean="0">
                <a:latin typeface="Comic Sans MS" panose="030F0702030302020204" pitchFamily="66" charset="0"/>
              </a:rPr>
              <a:t>he can register and create a new account and start shopping. On creation of new account a verification mail is sent and after clicking on link and verifying it only then the customer account is created.</a:t>
            </a:r>
          </a:p>
          <a:p>
            <a:pPr marL="342900" indent="-342900">
              <a:buFont typeface="+mj-lt"/>
              <a:buAutoNum type="arabicPeriod"/>
            </a:pPr>
            <a:endParaRPr lang="en-US" dirty="0" smtClean="0">
              <a:latin typeface="Comic Sans MS" panose="030F0702030302020204" pitchFamily="66" charset="0"/>
            </a:endParaRPr>
          </a:p>
          <a:p>
            <a:pPr marL="342900" indent="-342900">
              <a:buFont typeface="+mj-lt"/>
              <a:buAutoNum type="arabicPeriod"/>
            </a:pPr>
            <a:r>
              <a:rPr lang="en-US" dirty="0" smtClean="0">
                <a:latin typeface="Comic Sans MS" panose="030F0702030302020204" pitchFamily="66" charset="0"/>
              </a:rPr>
              <a:t>The merchants can also register to the capstore by providing their details and onl</a:t>
            </a:r>
            <a:r>
              <a:rPr lang="en-US" dirty="0" smtClean="0">
                <a:latin typeface="Comic Sans MS" panose="030F0702030302020204" pitchFamily="66" charset="0"/>
              </a:rPr>
              <a:t>y after the verification from admin end the merchant is validated for performing business activities.</a:t>
            </a:r>
          </a:p>
          <a:p>
            <a:pPr marL="342900" indent="-342900">
              <a:buFont typeface="+mj-lt"/>
              <a:buAutoNum type="arabicPeriod"/>
            </a:pPr>
            <a:endParaRPr lang="en-US" dirty="0" smtClean="0">
              <a:latin typeface="Comic Sans MS" panose="030F0702030302020204" pitchFamily="66" charset="0"/>
            </a:endParaRPr>
          </a:p>
          <a:p>
            <a:pPr marL="342900" indent="-342900">
              <a:buFont typeface="+mj-lt"/>
              <a:buAutoNum type="arabicPeriod"/>
            </a:pPr>
            <a:r>
              <a:rPr lang="en-US" dirty="0" smtClean="0">
                <a:latin typeface="Comic Sans MS" panose="030F0702030302020204" pitchFamily="66" charset="0"/>
              </a:rPr>
              <a:t>The admin need not register and can login directly.</a:t>
            </a:r>
          </a:p>
          <a:p>
            <a:endParaRPr lang="en-US" sz="1000" b="1"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838200" y="1295400"/>
            <a:ext cx="9448800" cy="329320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i="1" dirty="0">
                <a:solidFill>
                  <a:schemeClr val="accent4">
                    <a:lumMod val="75000"/>
                  </a:schemeClr>
                </a:solidFill>
              </a:rPr>
              <a:t>Module 3</a:t>
            </a:r>
            <a:r>
              <a:rPr lang="en-US" sz="2800" b="1" i="1" dirty="0" smtClean="0">
                <a:solidFill>
                  <a:schemeClr val="accent4">
                    <a:lumMod val="75000"/>
                  </a:schemeClr>
                </a:solidFill>
              </a:rPr>
              <a:t>: Admin Page/Profile </a:t>
            </a:r>
          </a:p>
          <a:p>
            <a:endParaRPr lang="en-US" dirty="0">
              <a:solidFill>
                <a:schemeClr val="accent4">
                  <a:lumMod val="75000"/>
                </a:schemeClr>
              </a:solidFill>
              <a:latin typeface="Comic Sans MS" panose="030F0702030302020204" pitchFamily="66" charset="0"/>
            </a:endParaRPr>
          </a:p>
          <a:p>
            <a:r>
              <a:rPr lang="en-US" dirty="0">
                <a:latin typeface="Comic Sans MS" panose="030F0702030302020204" pitchFamily="66" charset="0"/>
              </a:rPr>
              <a:t>The functionalities present in this module </a:t>
            </a:r>
            <a:r>
              <a:rPr lang="en-US" dirty="0" smtClean="0">
                <a:latin typeface="Comic Sans MS" panose="030F0702030302020204" pitchFamily="66" charset="0"/>
              </a:rPr>
              <a:t>are :</a:t>
            </a:r>
          </a:p>
          <a:p>
            <a:endParaRPr lang="en-US" dirty="0">
              <a:latin typeface="Comic Sans MS" panose="030F0702030302020204" pitchFamily="66" charset="0"/>
            </a:endParaRPr>
          </a:p>
          <a:p>
            <a:r>
              <a:rPr lang="en-US" dirty="0">
                <a:latin typeface="Comic Sans MS" panose="030F0702030302020204" pitchFamily="66" charset="0"/>
              </a:rPr>
              <a:t>1.Front End designing of the admin </a:t>
            </a:r>
            <a:r>
              <a:rPr lang="en-US" dirty="0" smtClean="0">
                <a:latin typeface="Comic Sans MS" panose="030F0702030302020204" pitchFamily="66" charset="0"/>
              </a:rPr>
              <a:t>page.</a:t>
            </a:r>
          </a:p>
          <a:p>
            <a:endParaRPr lang="en-US" dirty="0">
              <a:latin typeface="Comic Sans MS" panose="030F0702030302020204" pitchFamily="66" charset="0"/>
            </a:endParaRPr>
          </a:p>
          <a:p>
            <a:r>
              <a:rPr lang="en-US" dirty="0">
                <a:latin typeface="Comic Sans MS" panose="030F0702030302020204" pitchFamily="66" charset="0"/>
              </a:rPr>
              <a:t>2.Importing Customer, Merchant and Inventory </a:t>
            </a:r>
            <a:r>
              <a:rPr lang="en-US" dirty="0" smtClean="0">
                <a:latin typeface="Comic Sans MS" panose="030F0702030302020204" pitchFamily="66" charset="0"/>
              </a:rPr>
              <a:t>details.</a:t>
            </a:r>
          </a:p>
          <a:p>
            <a:endParaRPr lang="en-US" dirty="0">
              <a:latin typeface="Comic Sans MS" panose="030F0702030302020204" pitchFamily="66" charset="0"/>
            </a:endParaRPr>
          </a:p>
          <a:p>
            <a:r>
              <a:rPr lang="en-US" dirty="0">
                <a:latin typeface="Comic Sans MS" panose="030F0702030302020204" pitchFamily="66" charset="0"/>
              </a:rPr>
              <a:t>3.Filtering and Displaying the details according to specific customers and </a:t>
            </a:r>
            <a:r>
              <a:rPr lang="en-US" dirty="0" smtClean="0">
                <a:latin typeface="Comic Sans MS" panose="030F0702030302020204" pitchFamily="66" charset="0"/>
              </a:rPr>
              <a:t>merchants.</a:t>
            </a:r>
          </a:p>
          <a:p>
            <a:endParaRPr lang="en-US" dirty="0">
              <a:latin typeface="Comic Sans MS" panose="030F0702030302020204" pitchFamily="66" charset="0"/>
            </a:endParaRPr>
          </a:p>
          <a:p>
            <a:r>
              <a:rPr lang="en-US" dirty="0">
                <a:latin typeface="Comic Sans MS" panose="030F0702030302020204" pitchFamily="66" charset="0"/>
              </a:rPr>
              <a:t>4.Adding additional functionalities as links, as per the requirements in other </a:t>
            </a:r>
            <a:r>
              <a:rPr lang="en-US" dirty="0" smtClean="0">
                <a:latin typeface="Comic Sans MS" panose="030F0702030302020204" pitchFamily="66" charset="0"/>
              </a:rPr>
              <a:t>modules. </a:t>
            </a:r>
            <a:endParaRPr lang="en-US" dirty="0">
              <a:latin typeface="Comic Sans MS" panose="030F0702030302020204" pitchFamily="66" charset="0"/>
            </a:endParaRPr>
          </a:p>
        </p:txBody>
      </p:sp>
    </p:spTree>
    <p:extLst>
      <p:ext uri="{BB962C8B-B14F-4D97-AF65-F5344CB8AC3E}">
        <p14:creationId xmlns:p14="http://schemas.microsoft.com/office/powerpoint/2010/main" val="396172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1143000" y="1219200"/>
            <a:ext cx="9448800" cy="329320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i="1" dirty="0">
                <a:solidFill>
                  <a:schemeClr val="accent4">
                    <a:lumMod val="75000"/>
                  </a:schemeClr>
                </a:solidFill>
              </a:rPr>
              <a:t>Module 4: Merchant Profile/Page</a:t>
            </a:r>
          </a:p>
          <a:p>
            <a:endParaRPr lang="en-US" dirty="0">
              <a:latin typeface="Comic Sans MS" panose="030F0702030302020204" pitchFamily="66" charset="0"/>
            </a:endParaRPr>
          </a:p>
          <a:p>
            <a:r>
              <a:rPr lang="en-US" dirty="0" smtClean="0">
                <a:latin typeface="Comic Sans MS" panose="030F0702030302020204" pitchFamily="66" charset="0"/>
              </a:rPr>
              <a:t>1.Once </a:t>
            </a:r>
            <a:r>
              <a:rPr lang="en-US" dirty="0">
                <a:latin typeface="Comic Sans MS" panose="030F0702030302020204" pitchFamily="66" charset="0"/>
              </a:rPr>
              <a:t>the merchant is logged in successfully, he/she will be able to view and control his/her specific inventory</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smtClean="0">
                <a:latin typeface="Comic Sans MS" panose="030F0702030302020204" pitchFamily="66" charset="0"/>
              </a:rPr>
              <a:t>2.Operations </a:t>
            </a:r>
            <a:r>
              <a:rPr lang="en-US" dirty="0">
                <a:latin typeface="Comic Sans MS" panose="030F0702030302020204" pitchFamily="66" charset="0"/>
              </a:rPr>
              <a:t>such as adding, deleting, updating product details, managing price of the product, adding discounts and promos will be done in this merchant page</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smtClean="0">
                <a:latin typeface="Comic Sans MS" panose="030F0702030302020204" pitchFamily="66" charset="0"/>
              </a:rPr>
              <a:t>3.Merchant </a:t>
            </a:r>
            <a:r>
              <a:rPr lang="en-US" dirty="0">
                <a:latin typeface="Comic Sans MS" panose="030F0702030302020204" pitchFamily="66" charset="0"/>
              </a:rPr>
              <a:t>will check orders and give response to admin</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smtClean="0">
                <a:latin typeface="Comic Sans MS" panose="030F0702030302020204" pitchFamily="66" charset="0"/>
              </a:rPr>
              <a:t>4.Merchant table will interact with Product, order and inventory table.</a:t>
            </a:r>
            <a:endParaRPr lang="en-US" dirty="0">
              <a:latin typeface="Comic Sans MS" panose="030F0702030302020204" pitchFamily="66" charset="0"/>
            </a:endParaRPr>
          </a:p>
        </p:txBody>
      </p:sp>
    </p:spTree>
    <p:extLst>
      <p:ext uri="{BB962C8B-B14F-4D97-AF65-F5344CB8AC3E}">
        <p14:creationId xmlns:p14="http://schemas.microsoft.com/office/powerpoint/2010/main" val="226525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1066800" y="1219200"/>
            <a:ext cx="9448800" cy="221599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i="1" dirty="0">
                <a:solidFill>
                  <a:schemeClr val="accent4">
                    <a:lumMod val="75000"/>
                  </a:schemeClr>
                </a:solidFill>
              </a:rPr>
              <a:t>Module 5: Customer Page/Customer Profile</a:t>
            </a:r>
          </a:p>
          <a:p>
            <a:endParaRPr lang="en-US" sz="1000" b="1" dirty="0"/>
          </a:p>
          <a:p>
            <a:r>
              <a:rPr lang="en-US" dirty="0">
                <a:latin typeface="Comic Sans MS" panose="030F0702030302020204" pitchFamily="66" charset="0"/>
              </a:rPr>
              <a:t>1.Frontend page of the customer page</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a:latin typeface="Comic Sans MS" panose="030F0702030302020204" pitchFamily="66" charset="0"/>
              </a:rPr>
              <a:t>2.Links to the Order </a:t>
            </a:r>
            <a:r>
              <a:rPr lang="en-US" dirty="0" smtClean="0">
                <a:latin typeface="Comic Sans MS" panose="030F0702030302020204" pitchFamily="66" charset="0"/>
              </a:rPr>
              <a:t>list, Wish </a:t>
            </a:r>
            <a:r>
              <a:rPr lang="en-US" dirty="0">
                <a:latin typeface="Comic Sans MS" panose="030F0702030302020204" pitchFamily="66" charset="0"/>
              </a:rPr>
              <a:t>list, status of delivery and feedback form</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a:latin typeface="Comic Sans MS" panose="030F0702030302020204" pitchFamily="66" charset="0"/>
              </a:rPr>
              <a:t>3.Updation of the customer details.</a:t>
            </a:r>
          </a:p>
          <a:p>
            <a:endParaRPr lang="en-US" sz="1000" b="1" dirty="0"/>
          </a:p>
        </p:txBody>
      </p:sp>
    </p:spTree>
    <p:extLst>
      <p:ext uri="{BB962C8B-B14F-4D97-AF65-F5344CB8AC3E}">
        <p14:creationId xmlns:p14="http://schemas.microsoft.com/office/powerpoint/2010/main" val="172142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178</TotalTime>
  <Words>783</Words>
  <Application>Microsoft Office PowerPoint</Application>
  <PresentationFormat>Widescreen</PresentationFormat>
  <Paragraphs>192</Paragraphs>
  <Slides>15</Slides>
  <Notes>11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15</vt:i4>
      </vt:variant>
    </vt:vector>
  </HeadingPairs>
  <TitlesOfParts>
    <vt:vector size="27" baseType="lpstr">
      <vt:lpstr>Arial</vt:lpstr>
      <vt:lpstr>Calibri</vt:lpstr>
      <vt:lpstr>Comic Sans MS</vt:lpstr>
      <vt:lpstr>Georgia</vt:lpstr>
      <vt:lpstr>Mangal</vt:lpstr>
      <vt:lpstr>Verdana</vt:lpstr>
      <vt:lpstr>Vrinda</vt:lpstr>
      <vt:lpstr>Wingdings</vt:lpstr>
      <vt:lpstr>Capgemini 2017_Cover slides</vt:lpstr>
      <vt:lpstr>Section slides</vt:lpstr>
      <vt:lpstr>Content Layouts</vt:lpstr>
      <vt:lpstr>Content and Image Layouts</vt:lpstr>
      <vt:lpstr> Deepanshu Joshi  Shivani Katolkar  Vignesh R  Kavya S V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Tables : </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Joshi, Deepanshu</cp:lastModifiedBy>
  <cp:revision>46</cp:revision>
  <dcterms:created xsi:type="dcterms:W3CDTF">2017-10-18T10:34:16Z</dcterms:created>
  <dcterms:modified xsi:type="dcterms:W3CDTF">2018-08-10T09:11:14Z</dcterms:modified>
</cp:coreProperties>
</file>